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14"/>
  </p:notesMasterIdLst>
  <p:handoutMasterIdLst>
    <p:handoutMasterId r:id="rId15"/>
  </p:handoutMasterIdLst>
  <p:sldIdLst>
    <p:sldId id="949" r:id="rId6"/>
    <p:sldId id="982" r:id="rId7"/>
    <p:sldId id="983" r:id="rId8"/>
    <p:sldId id="990" r:id="rId9"/>
    <p:sldId id="992" r:id="rId10"/>
    <p:sldId id="993" r:id="rId11"/>
    <p:sldId id="989" r:id="rId12"/>
    <p:sldId id="991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 userDrawn="1">
          <p15:clr>
            <a:srgbClr val="A4A3A4"/>
          </p15:clr>
        </p15:guide>
        <p15:guide id="2" orient="horz" pos="3477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287" userDrawn="1">
          <p15:clr>
            <a:srgbClr val="A4A3A4"/>
          </p15:clr>
        </p15:guide>
        <p15:guide id="6" orient="horz" pos="1471" userDrawn="1">
          <p15:clr>
            <a:srgbClr val="A4A3A4"/>
          </p15:clr>
        </p15:guide>
        <p15:guide id="7" orient="horz" pos="535" userDrawn="1">
          <p15:clr>
            <a:srgbClr val="A4A3A4"/>
          </p15:clr>
        </p15:guide>
        <p15:guide id="8" orient="horz" pos="3939" userDrawn="1">
          <p15:clr>
            <a:srgbClr val="A4A3A4"/>
          </p15:clr>
        </p15:guide>
        <p15:guide id="9" orient="horz" pos="231" userDrawn="1">
          <p15:clr>
            <a:srgbClr val="A4A3A4"/>
          </p15:clr>
        </p15:guide>
        <p15:guide id="10" pos="233" userDrawn="1">
          <p15:clr>
            <a:srgbClr val="A4A3A4"/>
          </p15:clr>
        </p15:guide>
        <p15:guide id="11" pos="7453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pos="1035" userDrawn="1">
          <p15:clr>
            <a:srgbClr val="A4A3A4"/>
          </p15:clr>
        </p15:guide>
        <p15:guide id="14" pos="1881" userDrawn="1">
          <p15:clr>
            <a:srgbClr val="A4A3A4"/>
          </p15:clr>
        </p15:guide>
        <p15:guide id="15" pos="7049" userDrawn="1">
          <p15:clr>
            <a:srgbClr val="A4A3A4"/>
          </p15:clr>
        </p15:guide>
        <p15:guide id="16" pos="461" userDrawn="1">
          <p15:clr>
            <a:srgbClr val="A4A3A4"/>
          </p15:clr>
        </p15:guide>
        <p15:guide id="17" pos="54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6" userDrawn="1">
          <p15:clr>
            <a:srgbClr val="A4A3A4"/>
          </p15:clr>
        </p15:guide>
        <p15:guide id="2" orient="horz" pos="5550" userDrawn="1">
          <p15:clr>
            <a:srgbClr val="A4A3A4"/>
          </p15:clr>
        </p15:guide>
        <p15:guide id="3" orient="horz" pos="5785" userDrawn="1">
          <p15:clr>
            <a:srgbClr val="A4A3A4"/>
          </p15:clr>
        </p15:guide>
        <p15:guide id="4" pos="293" userDrawn="1">
          <p15:clr>
            <a:srgbClr val="A4A3A4"/>
          </p15:clr>
        </p15:guide>
        <p15:guide id="5" pos="413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isbauer, MC" initials="GM" lastIdx="1" clrIdx="0">
    <p:extLst>
      <p:ext uri="{19B8F6BF-5375-455C-9EA6-DF929625EA0E}">
        <p15:presenceInfo xmlns:p15="http://schemas.microsoft.com/office/powerpoint/2012/main" userId="S-1-5-21-2695169584-3817918341-3537416689-156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6AB0"/>
    <a:srgbClr val="178CCB"/>
    <a:srgbClr val="9DC03A"/>
    <a:srgbClr val="F58024"/>
    <a:srgbClr val="000000"/>
    <a:srgbClr val="716FB3"/>
    <a:srgbClr val="98BA38"/>
    <a:srgbClr val="18A3AC"/>
    <a:srgbClr val="052049"/>
    <a:srgbClr val="90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9" autoAdjust="0"/>
    <p:restoredTop sz="85546" autoAdjust="0"/>
  </p:normalViewPr>
  <p:slideViewPr>
    <p:cSldViewPr snapToGrid="0" showGuides="1">
      <p:cViewPr varScale="1">
        <p:scale>
          <a:sx n="103" d="100"/>
          <a:sy n="103" d="100"/>
        </p:scale>
        <p:origin x="180" y="114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9"/>
        <p:guide orient="horz" pos="231"/>
        <p:guide pos="233"/>
        <p:guide pos="7453"/>
        <p:guide pos="3840"/>
        <p:guide pos="1035"/>
        <p:guide pos="1881"/>
        <p:guide pos="7049"/>
        <p:guide pos="461"/>
        <p:guide pos="5453"/>
      </p:guideLst>
    </p:cSldViewPr>
  </p:slideViewPr>
  <p:outlineViewPr>
    <p:cViewPr>
      <p:scale>
        <a:sx n="33" d="100"/>
        <a:sy n="33" d="100"/>
      </p:scale>
      <p:origin x="0" y="-229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331"/>
    </p:cViewPr>
  </p:sorterViewPr>
  <p:notesViewPr>
    <p:cSldViewPr snapToGrid="0">
      <p:cViewPr>
        <p:scale>
          <a:sx n="108" d="100"/>
          <a:sy n="108" d="100"/>
        </p:scale>
        <p:origin x="1301" y="-1541"/>
      </p:cViewPr>
      <p:guideLst>
        <p:guide orient="horz" pos="2596"/>
        <p:guide orient="horz" pos="5550"/>
        <p:guide orient="horz" pos="5785"/>
        <p:guide pos="293"/>
        <p:guide pos="4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66553" y="8807721"/>
            <a:ext cx="60866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13060" y="8892988"/>
            <a:ext cx="288002" cy="105461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24458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095" y="8878484"/>
            <a:ext cx="614426" cy="29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51860" y="8833375"/>
            <a:ext cx="3043343" cy="131766"/>
          </a:xfrm>
          <a:prstGeom prst="rect">
            <a:avLst/>
          </a:prstGeom>
        </p:spPr>
        <p:txBody>
          <a:bodyPr vert="horz" lIns="92446" tIns="46223" rIns="92446" bIns="46223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2125" y="40005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2" tIns="47101" rIns="94202" bIns="471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1891" y="4085871"/>
            <a:ext cx="6104628" cy="44866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66553" y="8807721"/>
            <a:ext cx="60866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95" y="8878484"/>
            <a:ext cx="614426" cy="29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060" y="8892988"/>
            <a:ext cx="288002" cy="105461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24458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51860" y="8833375"/>
            <a:ext cx="3043343" cy="131766"/>
          </a:xfrm>
          <a:prstGeom prst="rect">
            <a:avLst/>
          </a:prstGeom>
        </p:spPr>
        <p:txBody>
          <a:bodyPr vert="horz" lIns="92446" tIns="46223" rIns="92446" bIns="46223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978132" y="3"/>
            <a:ext cx="3043343" cy="46736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10/23/2023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412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808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new option to view proposal and award data by federal fiscal year </a:t>
            </a:r>
            <a:r>
              <a:rPr lang="en-US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adds to existing views by calendar year and UCSF fiscal year.</a:t>
            </a:r>
          </a:p>
          <a:p>
            <a:pPr marL="342900" marR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Additional data integrations provide a more complete picture of research activity.</a:t>
            </a:r>
            <a:r>
              <a:rPr lang="en-US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CACTAS and General Ledger data are now a part of the data source.</a:t>
            </a:r>
          </a:p>
          <a:p>
            <a:pPr marL="342900" marR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More accurate data validation for National Institutes of Health (NIH)’s funding mechanisms </a:t>
            </a:r>
            <a:r>
              <a:rPr lang="en-US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help ensure that our data more completely and precisely reflects NIH funding data in our research administration systems.</a:t>
            </a:r>
          </a:p>
          <a:p>
            <a:pPr marL="342900" marR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New financial charts add insights about award funding modifications, budget and expense monitoring, and net position</a:t>
            </a:r>
          </a:p>
          <a:p>
            <a:pPr marL="342900" marR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New “Top Sponsors” and “Funding Summary” charts provide quick snapshots </a:t>
            </a:r>
            <a:r>
              <a:rPr lang="en-US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of your most influential sponsors and funding trends.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FE2B40-D0D1-4C6D-A9CC-076DD433C3E3}" type="datetime1">
              <a:rPr lang="en-US" smtClean="0"/>
              <a:t>10/23/2023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5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Walkthrough</a:t>
            </a:r>
          </a:p>
          <a:p>
            <a:r>
              <a:rPr lang="en-US" dirty="0"/>
              <a:t>Info Icon</a:t>
            </a:r>
          </a:p>
          <a:p>
            <a:r>
              <a:rPr lang="en-US" dirty="0"/>
              <a:t>Filters</a:t>
            </a:r>
          </a:p>
          <a:p>
            <a:r>
              <a:rPr lang="en-US" dirty="0"/>
              <a:t>How to reset view or undo/redo action</a:t>
            </a:r>
          </a:p>
          <a:p>
            <a:r>
              <a:rPr lang="en-US" dirty="0"/>
              <a:t>Go over each column on the detailed data pages</a:t>
            </a:r>
          </a:p>
          <a:p>
            <a:r>
              <a:rPr lang="en-US" dirty="0"/>
              <a:t>How to download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474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 examples: George Rutherford, Monica Gandhi</a:t>
            </a:r>
          </a:p>
          <a:p>
            <a:r>
              <a:rPr lang="en-US" dirty="0"/>
              <a:t>Dept examples</a:t>
            </a:r>
          </a:p>
          <a:p>
            <a:r>
              <a:rPr lang="en-US" dirty="0"/>
              <a:t>Dept Code	Dept Name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336001	</a:t>
            </a:r>
            <a:r>
              <a:rPr lang="en-US" dirty="0" err="1"/>
              <a:t>P_Quantitative_Bioscience_Ins</a:t>
            </a:r>
            <a:endParaRPr lang="en-US" dirty="0"/>
          </a:p>
          <a:p>
            <a:r>
              <a:rPr lang="en-US" dirty="0"/>
              <a:t>136224	M_PEDS-GENERAL PEDIATRICS</a:t>
            </a:r>
          </a:p>
          <a:p>
            <a:r>
              <a:rPr lang="en-US" dirty="0"/>
              <a:t>136225	M_PEDS-MEDICAL GENETICS</a:t>
            </a:r>
          </a:p>
          <a:p>
            <a:r>
              <a:rPr lang="en-US" dirty="0"/>
              <a:t>136230	M_PEDS-GASTROENTEROLOGY</a:t>
            </a:r>
          </a:p>
          <a:p>
            <a:r>
              <a:rPr lang="en-US" dirty="0"/>
              <a:t>136235	M_PEDS-ONCOLOGY</a:t>
            </a:r>
          </a:p>
          <a:p>
            <a:r>
              <a:rPr lang="en-US" dirty="0"/>
              <a:t>136239	M_PEDS-HOSPITALISTS</a:t>
            </a:r>
          </a:p>
          <a:p>
            <a:r>
              <a:rPr lang="en-US" dirty="0"/>
              <a:t>136240	M_PEDS-INFECTIOUS DISEASE</a:t>
            </a:r>
          </a:p>
          <a:p>
            <a:r>
              <a:rPr lang="en-US" dirty="0"/>
              <a:t>136241	M_PEDS-NEONATOLOGY</a:t>
            </a:r>
          </a:p>
          <a:p>
            <a:r>
              <a:rPr lang="en-US" dirty="0"/>
              <a:t>136243	M_PEDS-PAIN PAL INTEGRA MED</a:t>
            </a:r>
          </a:p>
          <a:p>
            <a:r>
              <a:rPr lang="en-US" dirty="0"/>
              <a:t>136245	M_PEDS-NEPHROLOGY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5063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840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1990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311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1" y="477078"/>
            <a:ext cx="1729936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12035" y="5764696"/>
            <a:ext cx="11979965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398937" y="2504663"/>
            <a:ext cx="11315985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5522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62" y="546967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754" y="4246882"/>
            <a:ext cx="11327636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609606" y="265044"/>
            <a:ext cx="1590260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0" y="1908316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7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609606" y="265044"/>
            <a:ext cx="1590260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0" y="1908316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7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362812" y="6453507"/>
            <a:ext cx="328081" cy="155233"/>
          </a:xfrm>
        </p:spPr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339689"/>
            <a:ext cx="8791011" cy="1906851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" y="2358890"/>
            <a:ext cx="331305" cy="188180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339689"/>
            <a:ext cx="8791011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" y="2358890"/>
            <a:ext cx="331305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90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339689"/>
            <a:ext cx="8791011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" y="2358890"/>
            <a:ext cx="331305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5153583" y="2710218"/>
            <a:ext cx="209472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383" y="2917135"/>
            <a:ext cx="2099235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514849"/>
            <a:ext cx="24384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– Te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3B33A7E-9E38-4AB9-A693-DA960613CBEE}"/>
              </a:ext>
            </a:extLst>
          </p:cNvPr>
          <p:cNvGrpSpPr/>
          <p:nvPr userDrawn="1"/>
        </p:nvGrpSpPr>
        <p:grpSpPr>
          <a:xfrm>
            <a:off x="0" y="2153429"/>
            <a:ext cx="12192000" cy="4704576"/>
            <a:chOff x="0" y="1615072"/>
            <a:chExt cx="9144000" cy="3528432"/>
          </a:xfrm>
        </p:grpSpPr>
        <p:pic>
          <p:nvPicPr>
            <p:cNvPr id="15" name="Picture 14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CBAAFDF1-1513-4EF4-8BE3-4B3DEB7260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rcRect b="31400"/>
            <a:stretch/>
          </p:blipFill>
          <p:spPr>
            <a:xfrm>
              <a:off x="0" y="1615072"/>
              <a:ext cx="9144000" cy="3528432"/>
            </a:xfrm>
            <a:prstGeom prst="rect">
              <a:avLst/>
            </a:prstGeom>
            <a:noFill/>
          </p:spPr>
        </p:pic>
        <p:pic>
          <p:nvPicPr>
            <p:cNvPr id="16" name="Picture 15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F9E09A36-51F8-483C-8371-A0DBB26817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53967" b="31400"/>
            <a:stretch/>
          </p:blipFill>
          <p:spPr>
            <a:xfrm>
              <a:off x="0" y="4390854"/>
              <a:ext cx="9144000" cy="752649"/>
            </a:xfrm>
            <a:prstGeom prst="rect">
              <a:avLst/>
            </a:prstGeom>
            <a:noFill/>
          </p:spPr>
        </p:pic>
      </p:grpSp>
      <p:sp>
        <p:nvSpPr>
          <p:cNvPr id="2" name="Rectangle 1"/>
          <p:cNvSpPr/>
          <p:nvPr userDrawn="1"/>
        </p:nvSpPr>
        <p:spPr bwMode="auto">
          <a:xfrm>
            <a:off x="670561" y="0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1047842" y="515926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  <p:sp>
        <p:nvSpPr>
          <p:cNvPr id="20" name="Title 15"/>
          <p:cNvSpPr>
            <a:spLocks noGrp="1"/>
          </p:cNvSpPr>
          <p:nvPr userDrawn="1">
            <p:ph type="title" hasCustomPrompt="1"/>
          </p:nvPr>
        </p:nvSpPr>
        <p:spPr>
          <a:xfrm>
            <a:off x="1045698" y="1503862"/>
            <a:ext cx="6635263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50520" y="3368000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bg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5699" y="447371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BC1B2F-EE04-4565-8700-C0C9D2CF73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7" y="396091"/>
            <a:ext cx="1388013" cy="90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3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5" y="2363627"/>
            <a:ext cx="9402305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4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9749466" y="6470131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6818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90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3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7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94327"/>
            <a:ext cx="5102453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2" y="1894327"/>
            <a:ext cx="5102453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9707425" y="6470131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519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rgbClr val="18A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" y="477076"/>
            <a:ext cx="1729936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12035" y="5764696"/>
            <a:ext cx="11979965" cy="1093304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5522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62" y="546967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98936" y="2504663"/>
            <a:ext cx="11209968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755" y="4246882"/>
            <a:ext cx="11221509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50" y="297068"/>
            <a:ext cx="11770751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2"/>
            <a:ext cx="7555913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3" y="297068"/>
            <a:ext cx="1697503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70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703" y="4473720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1045702" y="1503863"/>
            <a:ext cx="6940943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2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50" y="297068"/>
            <a:ext cx="11770749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2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70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703" y="4473720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1045702" y="1503863"/>
            <a:ext cx="6940943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2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3" y="297068"/>
            <a:ext cx="1697503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421250" y="282638"/>
            <a:ext cx="11778705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2"/>
            <a:ext cx="7555913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70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703" y="4473720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1045702" y="1503863"/>
            <a:ext cx="6940943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2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3" y="297068"/>
            <a:ext cx="1697503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45" y="297068"/>
            <a:ext cx="11770756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2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70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703" y="4473720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1045702" y="1503863"/>
            <a:ext cx="6940943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2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3" y="297068"/>
            <a:ext cx="1697503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12035" y="5764696"/>
            <a:ext cx="11979965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398936" y="2504663"/>
            <a:ext cx="11209968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5522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755" y="4246882"/>
            <a:ext cx="11221509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62" y="546967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" y="477076"/>
            <a:ext cx="1729936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6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5" y="1868558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9767484" y="6452876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June 16, 2020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809525" y="6470131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June 16, 2020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4" y="469929"/>
            <a:ext cx="11449876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9713432" y="6453507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June 16, 2020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3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7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94327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2" y="1894327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9707425" y="6470131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June 16, 2020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362812" y="6453507"/>
            <a:ext cx="328081" cy="154603"/>
          </a:xfrm>
        </p:spPr>
        <p:txBody>
          <a:bodyPr/>
          <a:lstStyle>
            <a:lvl1pPr>
              <a:defRPr sz="90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3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7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612915" y="1868558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9785502" y="6452876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rgbClr val="178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12035" y="5764696"/>
            <a:ext cx="11979965" cy="1093304"/>
          </a:xfrm>
          <a:prstGeom prst="rect">
            <a:avLst/>
          </a:prstGeom>
          <a:solidFill>
            <a:srgbClr val="178CCB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5522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62" y="546967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398936" y="2504663"/>
            <a:ext cx="11209968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755" y="4246882"/>
            <a:ext cx="11221509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" y="477076"/>
            <a:ext cx="1729936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90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4" y="469929"/>
            <a:ext cx="11449876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9755473" y="6470131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90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3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7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94327"/>
            <a:ext cx="5102453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2" y="1894327"/>
            <a:ext cx="5102453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9707425" y="6470131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2812" y="6453507"/>
            <a:ext cx="328081" cy="154603"/>
          </a:xfrm>
        </p:spPr>
        <p:txBody>
          <a:bodyPr/>
          <a:lstStyle>
            <a:lvl1pPr>
              <a:defRPr sz="90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0" y="1908316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7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4"/>
            <a:ext cx="1431235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7" y="353943"/>
            <a:ext cx="1590260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"/>
          </p:nvPr>
        </p:nvSpPr>
        <p:spPr>
          <a:xfrm>
            <a:off x="9755473" y="6477793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0" y="1908316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4"/>
            <a:ext cx="1431235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7" y="353943"/>
            <a:ext cx="1590260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7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"/>
          </p:nvPr>
        </p:nvSpPr>
        <p:spPr>
          <a:xfrm>
            <a:off x="9743461" y="6453507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0" y="1908316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4"/>
            <a:ext cx="1431235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7" y="353943"/>
            <a:ext cx="1590260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7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"/>
          </p:nvPr>
        </p:nvSpPr>
        <p:spPr>
          <a:xfrm>
            <a:off x="9725442" y="6477793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5" y="2363627"/>
            <a:ext cx="9402305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4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9749466" y="6470131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5" y="2363627"/>
            <a:ext cx="9402305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4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9749466" y="6486802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5" y="2363627"/>
            <a:ext cx="9402305" cy="1881809"/>
          </a:xfrm>
          <a:prstGeom prst="rect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4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9749466" y="6486802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3986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5" y="2363627"/>
            <a:ext cx="9402305" cy="1881809"/>
          </a:xfrm>
          <a:prstGeom prst="rect">
            <a:avLst/>
          </a:prstGeom>
          <a:ln>
            <a:solidFill>
              <a:schemeClr val="accent4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4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9749466" y="6486802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5308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5" y="2363627"/>
            <a:ext cx="9402305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4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9749466" y="6470131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3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7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612915" y="1868558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5153580" y="2906722"/>
            <a:ext cx="209472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514849"/>
            <a:ext cx="24384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739" y="2415131"/>
            <a:ext cx="215392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6944" y="-437"/>
            <a:ext cx="4785056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2"/>
            <a:ext cx="8885739" cy="444286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53" y="2267794"/>
            <a:ext cx="215392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35771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6373" y="2267795"/>
            <a:ext cx="9035627" cy="45902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53" y="2267794"/>
            <a:ext cx="215392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0"/>
            <a:ext cx="4141556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6373" y="2267795"/>
            <a:ext cx="9035627" cy="45902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864807" y="2883539"/>
            <a:ext cx="8794293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2930" y="3436979"/>
            <a:ext cx="876002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997456" y="6045890"/>
            <a:ext cx="2567117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June 16,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6951" y="4350041"/>
            <a:ext cx="8636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3" y="742960"/>
            <a:ext cx="1867516" cy="91072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696685" y="1348780"/>
            <a:ext cx="2644240" cy="3049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948251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23342" y="6470131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6506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86834" y="366714"/>
            <a:ext cx="9146117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486834" y="366714"/>
            <a:ext cx="9146117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864807" y="2446075"/>
            <a:ext cx="8768144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2929" y="2999515"/>
            <a:ext cx="8733975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997456" y="4907753"/>
            <a:ext cx="2567117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June 16,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4834" y="4045555"/>
            <a:ext cx="8638117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4" y="742959"/>
            <a:ext cx="140132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3504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65903"/>
            <a:ext cx="12192000" cy="6858000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" r="-375" b="-2544"/>
          <a:stretch/>
        </p:blipFill>
        <p:spPr>
          <a:xfrm>
            <a:off x="0" y="163287"/>
            <a:ext cx="12308115" cy="2645228"/>
          </a:xfrm>
          <a:prstGeom prst="rect">
            <a:avLst/>
          </a:prstGeom>
        </p:spPr>
      </p:pic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7346" y="6453504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86834" y="6250080"/>
            <a:ext cx="11218333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486834" y="6250080"/>
            <a:ext cx="11218333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779" y="2249896"/>
            <a:ext cx="10786535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0441" y="4083341"/>
            <a:ext cx="11100731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10841566" y="6392865"/>
            <a:ext cx="1065751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Date Placeholder 4"/>
          <p:cNvSpPr txBox="1">
            <a:spLocks/>
          </p:cNvSpPr>
          <p:nvPr userDrawn="1"/>
        </p:nvSpPr>
        <p:spPr>
          <a:xfrm>
            <a:off x="6927917" y="6454550"/>
            <a:ext cx="370762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3" name="Footer Placeholder 5"/>
          <p:cNvSpPr txBox="1">
            <a:spLocks/>
          </p:cNvSpPr>
          <p:nvPr userDrawn="1"/>
        </p:nvSpPr>
        <p:spPr>
          <a:xfrm>
            <a:off x="893073" y="6454550"/>
            <a:ext cx="6476555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</a:rPr>
              <a:t>Contracts</a:t>
            </a:r>
            <a:r>
              <a:rPr lang="en-US" sz="900" baseline="0" dirty="0">
                <a:solidFill>
                  <a:schemeClr val="bg1"/>
                </a:solidFill>
              </a:rPr>
              <a:t> &amp; Grants Accounting Staff Meeting | Controller’s Office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2644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90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4" y="450575"/>
            <a:ext cx="11449876" cy="54201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723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3A79-1E01-3B4F-8404-7033381C7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6F275-8FDC-D94C-BE49-D169CF4B5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AFBD-7479-A14C-AA4E-2B03EC60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FB38-7445-5944-8FA7-C475F63287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55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779" y="1208005"/>
            <a:ext cx="10786535" cy="3416320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0441" y="4921541"/>
            <a:ext cx="11100731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7346" y="6453504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5664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86834" y="366714"/>
            <a:ext cx="9146117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61" y="742094"/>
            <a:ext cx="1388044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486834" y="366714"/>
            <a:ext cx="9146117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864807" y="2446075"/>
            <a:ext cx="8768144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2930" y="2999515"/>
            <a:ext cx="8733973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997456" y="4907753"/>
            <a:ext cx="2567117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4116" y="4046759"/>
            <a:ext cx="8602133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4" y="742959"/>
            <a:ext cx="140132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1408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5" y="438913"/>
            <a:ext cx="10773833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1953" y="1562634"/>
            <a:ext cx="5319183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54750" y="1013951"/>
            <a:ext cx="10770193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510170" y="1556703"/>
            <a:ext cx="5350932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8446184" y="6452361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72215" y="6470128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7346" y="6453504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9559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– Te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3B33A7E-9E38-4AB9-A693-DA960613CBEE}"/>
              </a:ext>
            </a:extLst>
          </p:cNvPr>
          <p:cNvGrpSpPr/>
          <p:nvPr userDrawn="1"/>
        </p:nvGrpSpPr>
        <p:grpSpPr>
          <a:xfrm>
            <a:off x="0" y="2153429"/>
            <a:ext cx="12192000" cy="4704576"/>
            <a:chOff x="0" y="1615072"/>
            <a:chExt cx="9144000" cy="3528432"/>
          </a:xfrm>
        </p:grpSpPr>
        <p:pic>
          <p:nvPicPr>
            <p:cNvPr id="15" name="Picture 14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CBAAFDF1-1513-4EF4-8BE3-4B3DEB7260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rcRect b="31400"/>
            <a:stretch/>
          </p:blipFill>
          <p:spPr>
            <a:xfrm>
              <a:off x="0" y="1615072"/>
              <a:ext cx="9144000" cy="3528432"/>
            </a:xfrm>
            <a:prstGeom prst="rect">
              <a:avLst/>
            </a:prstGeom>
            <a:noFill/>
          </p:spPr>
        </p:pic>
        <p:pic>
          <p:nvPicPr>
            <p:cNvPr id="16" name="Picture 15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F9E09A36-51F8-483C-8371-A0DBB26817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53967" b="31400"/>
            <a:stretch/>
          </p:blipFill>
          <p:spPr>
            <a:xfrm>
              <a:off x="0" y="4390854"/>
              <a:ext cx="9144000" cy="752649"/>
            </a:xfrm>
            <a:prstGeom prst="rect">
              <a:avLst/>
            </a:prstGeom>
            <a:noFill/>
          </p:spPr>
        </p:pic>
      </p:grpSp>
      <p:sp>
        <p:nvSpPr>
          <p:cNvPr id="2" name="Rectangle 1"/>
          <p:cNvSpPr/>
          <p:nvPr userDrawn="1"/>
        </p:nvSpPr>
        <p:spPr bwMode="auto">
          <a:xfrm>
            <a:off x="670561" y="0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1047842" y="515926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  <p:sp>
        <p:nvSpPr>
          <p:cNvPr id="20" name="Title 15"/>
          <p:cNvSpPr>
            <a:spLocks noGrp="1"/>
          </p:cNvSpPr>
          <p:nvPr userDrawn="1">
            <p:ph type="title" hasCustomPrompt="1"/>
          </p:nvPr>
        </p:nvSpPr>
        <p:spPr>
          <a:xfrm>
            <a:off x="1045698" y="1503862"/>
            <a:ext cx="6635263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50520" y="3368000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bg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5699" y="447371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BC1B2F-EE04-4565-8700-C0C9D2CF73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7" y="396091"/>
            <a:ext cx="1388013" cy="90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53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4" y="450575"/>
            <a:ext cx="11449876" cy="54201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3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7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68556"/>
            <a:ext cx="5102453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66522" y="1868556"/>
            <a:ext cx="5136369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3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7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612912" y="1868558"/>
            <a:ext cx="5098776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6354307" y="1868558"/>
            <a:ext cx="5108824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609606" y="265044"/>
            <a:ext cx="1590260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0" y="1908316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7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2915" y="1868558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780" y="425003"/>
            <a:ext cx="10898107" cy="6114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12" y="6453507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486834" y="6250080"/>
            <a:ext cx="11218333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70417" y="6250080"/>
            <a:ext cx="1146048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Freeform 77"/>
          <p:cNvSpPr>
            <a:spLocks/>
          </p:cNvSpPr>
          <p:nvPr userDrawn="1"/>
        </p:nvSpPr>
        <p:spPr bwMode="auto">
          <a:xfrm>
            <a:off x="11173148" y="6443869"/>
            <a:ext cx="641349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87" r:id="rId7"/>
    <p:sldLayoutId id="2147483999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4036" r:id="rId17"/>
    <p:sldLayoutId id="2147484037" r:id="rId18"/>
    <p:sldLayoutId id="2147484038" r:id="rId19"/>
  </p:sldLayoutIdLst>
  <p:transition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780" y="425003"/>
            <a:ext cx="10898107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12" y="6453507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86834" y="6250080"/>
            <a:ext cx="11218333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70417" y="6250080"/>
            <a:ext cx="1146048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612915" y="1868558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11173148" y="6443869"/>
            <a:ext cx="641349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9629348" y="6441895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June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01" r:id="rId5"/>
    <p:sldLayoutId id="2147483944" r:id="rId6"/>
    <p:sldLayoutId id="2147483951" r:id="rId7"/>
    <p:sldLayoutId id="2147483953" r:id="rId8"/>
    <p:sldLayoutId id="2147484000" r:id="rId9"/>
    <p:sldLayoutId id="2147483950" r:id="rId10"/>
    <p:sldLayoutId id="2147483960" r:id="rId11"/>
    <p:sldLayoutId id="2147483961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4032" r:id="rId18"/>
    <p:sldLayoutId id="2147484033" r:id="rId19"/>
    <p:sldLayoutId id="2147483971" r:id="rId20"/>
    <p:sldLayoutId id="2147483954" r:id="rId21"/>
    <p:sldLayoutId id="2147483959" r:id="rId22"/>
    <p:sldLayoutId id="2147484002" r:id="rId23"/>
    <p:sldLayoutId id="2147484003" r:id="rId24"/>
    <p:sldLayoutId id="2147484004" r:id="rId25"/>
    <p:sldLayoutId id="2147484008" r:id="rId26"/>
    <p:sldLayoutId id="2147484010" r:id="rId27"/>
    <p:sldLayoutId id="2147484012" r:id="rId28"/>
    <p:sldLayoutId id="2147484017" r:id="rId29"/>
    <p:sldLayoutId id="2147484021" r:id="rId30"/>
    <p:sldLayoutId id="2147484023" r:id="rId31"/>
    <p:sldLayoutId id="2147484024" r:id="rId32"/>
    <p:sldLayoutId id="2147484026" r:id="rId33"/>
    <p:sldLayoutId id="2147484034" r:id="rId34"/>
    <p:sldLayoutId id="2147484035" r:id="rId35"/>
  </p:sldLayoutIdLst>
  <p:transition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mdashhelp.ucsf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3.png"/><Relationship Id="rId4" Type="http://schemas.openxmlformats.org/officeDocument/2006/relationships/hyperlink" Target="mailto:CGAServiceDesk@ucsf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FA3BF66A-04FF-45C1-928D-C3303890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sz="4400" dirty="0" err="1"/>
              <a:t>PAMDash</a:t>
            </a:r>
            <a:r>
              <a:rPr lang="en-US" sz="4400" dirty="0"/>
              <a:t> Training</a:t>
            </a:r>
          </a:p>
        </p:txBody>
      </p:sp>
    </p:spTree>
    <p:extLst>
      <p:ext uri="{BB962C8B-B14F-4D97-AF65-F5344CB8AC3E}">
        <p14:creationId xmlns:p14="http://schemas.microsoft.com/office/powerpoint/2010/main" val="4585915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D29B4-8E5D-1011-5D45-75756813BB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AB1B1E-21FA-4EE5-9936-977EDEC5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</a:t>
            </a:r>
            <a:r>
              <a:rPr lang="en-US" dirty="0" err="1"/>
              <a:t>PAMDash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E9C6094-5331-A848-23CC-0BDF38A876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234" y="1468583"/>
            <a:ext cx="5658678" cy="4127516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400" dirty="0"/>
              <a:t>PAMDash </a:t>
            </a:r>
          </a:p>
          <a:p>
            <a:pPr lvl="1">
              <a:spcAft>
                <a:spcPts val="300"/>
              </a:spcAft>
            </a:pPr>
            <a:r>
              <a:rPr lang="en-US" sz="2000" dirty="0"/>
              <a:t>Proposal and Award Metrics Dashboard (PAMDash).</a:t>
            </a:r>
          </a:p>
          <a:p>
            <a:pPr lvl="1">
              <a:spcAft>
                <a:spcPts val="300"/>
              </a:spcAft>
            </a:pPr>
            <a:r>
              <a:rPr lang="en-US" sz="2000" dirty="0"/>
              <a:t>Initially released by using </a:t>
            </a:r>
            <a:r>
              <a:rPr lang="en-US" sz="2000" dirty="0" err="1"/>
              <a:t>Qlikview</a:t>
            </a:r>
            <a:r>
              <a:rPr lang="en-US" sz="2000" dirty="0"/>
              <a:t> in 2016 with the intention to provide on-demand access to proposal and award data metrics.</a:t>
            </a:r>
          </a:p>
          <a:p>
            <a:pPr>
              <a:spcAft>
                <a:spcPts val="300"/>
              </a:spcAft>
            </a:pPr>
            <a:r>
              <a:rPr lang="en-US" sz="2400" dirty="0"/>
              <a:t>PAMDash on Tableau was deployed November 12, 2021 with the retirement of the </a:t>
            </a:r>
            <a:r>
              <a:rPr lang="en-US" sz="2400" dirty="0" err="1"/>
              <a:t>Qlikview</a:t>
            </a:r>
            <a:r>
              <a:rPr lang="en-US" sz="2400" dirty="0"/>
              <a:t> platform.</a:t>
            </a:r>
          </a:p>
          <a:p>
            <a:pPr lvl="0">
              <a:spcAft>
                <a:spcPts val="300"/>
              </a:spcAft>
            </a:pPr>
            <a:r>
              <a:rPr lang="en-US" sz="2400" dirty="0"/>
              <a:t>The new enhanced PAMDash went live on September 1, 2023.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5275C-7022-FB9F-4FE0-6433AD72A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93" r="4529"/>
          <a:stretch/>
        </p:blipFill>
        <p:spPr>
          <a:xfrm>
            <a:off x="6590861" y="1862972"/>
            <a:ext cx="4912026" cy="3662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311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22305-1681-8A6D-FF6B-7087216D5F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AD95B-68FA-0D8E-DC75-F5EA5FE4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Key Enhancements to PAMDash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B17A351-33F1-3D59-9D3F-8C643FE6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23" y="1588858"/>
            <a:ext cx="10399495" cy="40360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View proposal and award data by federal fiscal year.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Additional data integrations </a:t>
            </a:r>
            <a:r>
              <a:rPr lang="en-US" sz="2400" dirty="0"/>
              <a:t>provide a more complete picture of research activity.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More accurate data validation </a:t>
            </a:r>
            <a:r>
              <a:rPr lang="en-US" sz="2400" dirty="0"/>
              <a:t>for National Institutes of Health (NIH)’s funding mechanisms.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New financial charts add insights </a:t>
            </a:r>
            <a:r>
              <a:rPr lang="en-US" sz="2400" dirty="0"/>
              <a:t>about award funding modifications, budget and expense monitoring, and net position.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New “Top Sponsors” and “Funding Summary” charts.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004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D561-69FE-9740-A275-EBF22328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234"/>
            <a:ext cx="12191999" cy="611449"/>
          </a:xfrm>
        </p:spPr>
        <p:txBody>
          <a:bodyPr/>
          <a:lstStyle/>
          <a:p>
            <a:r>
              <a:rPr lang="en-US" sz="2800" dirty="0"/>
              <a:t>      Demo : pamdash.ucsf.edu </a:t>
            </a:r>
          </a:p>
        </p:txBody>
      </p:sp>
      <p:pic>
        <p:nvPicPr>
          <p:cNvPr id="1026" name="Picture 2" descr="People Presentation Images - Free Download on Freepik">
            <a:extLst>
              <a:ext uri="{FF2B5EF4-FFF2-40B4-BE49-F238E27FC236}">
                <a16:creationId xmlns:a16="http://schemas.microsoft.com/office/drawing/2014/main" id="{7DB73CA2-E537-1602-08E6-7CC4F28AB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34" y="1199348"/>
            <a:ext cx="7524750" cy="50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E1805-F54F-833E-C53C-A30811E57E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745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1D5E4-7EBF-B8FE-2633-2E3C3E98F4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AB1B1E-21FA-4EE5-9936-977EDEC5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Scenarios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98052F-641F-517F-DE4A-398F2256593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6852" y="1200727"/>
            <a:ext cx="10358784" cy="4821382"/>
          </a:xfrm>
        </p:spPr>
        <p:txBody>
          <a:bodyPr/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Proposal Summary</a:t>
            </a:r>
          </a:p>
          <a:p>
            <a:pPr marL="569906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Overview of the success rate of a dept/PI in terms of proposal conversions to awards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Proposal Amount</a:t>
            </a:r>
          </a:p>
          <a:p>
            <a:pPr marL="569906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General idea of how much was actually awarded or funded in a given year for dept/PI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Funding Volume</a:t>
            </a:r>
          </a:p>
          <a:p>
            <a:pPr marL="569906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Funding entry trends year over year for specific dept/PI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Funding Amount</a:t>
            </a:r>
          </a:p>
          <a:p>
            <a:pPr marL="569906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Funding amount trends year over year for specific dept/PI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Top Sponsors</a:t>
            </a:r>
          </a:p>
          <a:p>
            <a:pPr marL="569906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Useful for fund research</a:t>
            </a:r>
          </a:p>
          <a:p>
            <a:pPr marL="569906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Can find top sponsors of the year and leverage this info to reach out to those specific sponsors</a:t>
            </a:r>
          </a:p>
          <a:p>
            <a:pPr marL="569906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1800" kern="100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493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1D5E4-7EBF-B8FE-2633-2E3C3E98F4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AB1B1E-21FA-4EE5-9936-977EDEC5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Scenarios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98052F-641F-517F-DE4A-398F2256593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4780" y="1246909"/>
            <a:ext cx="10820602" cy="4084144"/>
          </a:xfrm>
        </p:spPr>
        <p:txBody>
          <a:bodyPr/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NIH Funding Mechanism</a:t>
            </a:r>
          </a:p>
          <a:p>
            <a:pPr marL="569906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Overview of specific funding agency’s research funding amounts by year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Budget Vs Actual Expense</a:t>
            </a:r>
          </a:p>
          <a:p>
            <a:pPr marL="569906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Can review if a dept/PI is risk for overdraft</a:t>
            </a:r>
          </a:p>
          <a:p>
            <a:pPr marL="569906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Review if a budget has been allocated yet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Net Position &amp; Revenue</a:t>
            </a:r>
          </a:p>
          <a:p>
            <a:pPr marL="569906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Can view if overspent (deficits) using the net position information</a:t>
            </a:r>
          </a:p>
          <a:p>
            <a:pPr marL="569906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Overview of how revenue is doing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Proposal and Award Detailed Data Pages</a:t>
            </a:r>
          </a:p>
          <a:p>
            <a:pPr marL="569906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Download detailed data for own reporting needs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308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1D5E4-7EBF-B8FE-2633-2E3C3E98F4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AB1B1E-21FA-4EE5-9936-977EDEC5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Scenarios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98052F-641F-517F-DE4A-398F2256593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4780" y="1526941"/>
            <a:ext cx="10774420" cy="3804111"/>
          </a:xfrm>
        </p:spPr>
        <p:txBody>
          <a:bodyPr/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Competing offer from another institution, want to see what funding used to be</a:t>
            </a:r>
          </a:p>
          <a:p>
            <a:pPr marL="569906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Use the funding amount tab to review history of a specific dept/PI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Chair trying to use retention to gather info to put together a package </a:t>
            </a:r>
          </a:p>
          <a:p>
            <a:pPr marL="569906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Can use the proposal, funding and awarded data to take a look at a specific PI’s research output history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Quick meetings with sponsors</a:t>
            </a:r>
          </a:p>
          <a:p>
            <a:pPr marL="569906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Can pull history to see what’s been funded historically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Deans can use charts to bring to meetings to show how the university is doing in terms of proposal and award activity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Top Sponsors listed can give you an idea of what institutions to reach out to for future funding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6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1D5E4-7EBF-B8FE-2633-2E3C3E98F4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AB1B1E-21FA-4EE5-9936-977EDEC5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98052F-641F-517F-DE4A-398F2256593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4780" y="1526941"/>
            <a:ext cx="7150467" cy="3804111"/>
          </a:xfrm>
        </p:spPr>
        <p:txBody>
          <a:bodyPr/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 err="1">
                <a:ea typeface="DengXian" panose="02010600030101010101" pitchFamily="2" charset="-122"/>
                <a:cs typeface="Times New Roman" panose="02020603050405020304" pitchFamily="18" charset="0"/>
              </a:rPr>
              <a:t>PAMDash</a:t>
            </a: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 only includes SFCMP data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For more information: </a:t>
            </a: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https://pamdashhelp.ucsf.edu</a:t>
            </a: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For any questions on general info, training or enhancement requests, please contact CGA Service Desk </a:t>
            </a: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  <a:hlinkClick r:id="rId4"/>
              </a:rPr>
              <a:t>CGAServiceDesk@ucsf.edu</a:t>
            </a:r>
            <a:r>
              <a:rPr lang="en-US" sz="2000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2050" name="Picture 2" descr="Connecting the Dots in Data | Curate Insights">
            <a:extLst>
              <a:ext uri="{FF2B5EF4-FFF2-40B4-BE49-F238E27FC236}">
                <a16:creationId xmlns:a16="http://schemas.microsoft.com/office/drawing/2014/main" id="{669DB635-42C6-E16D-6B52-D7388528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47" y="1348422"/>
            <a:ext cx="4161147" cy="41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0904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lassic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 marL="295268" marR="0" indent="-295268" algn="l" defTabSz="640064" rtl="0" eaLnBrk="1" fontAlgn="auto" latinLnBrk="0" hangingPunct="1">
          <a:lnSpc>
            <a:spcPct val="100000"/>
          </a:lnSpc>
          <a:spcBef>
            <a:spcPts val="0"/>
          </a:spcBef>
          <a:spcAft>
            <a:spcPts val="1000"/>
          </a:spcAft>
          <a:buClr>
            <a:srgbClr val="0093D0"/>
          </a:buClr>
          <a:buSzPct val="80000"/>
          <a:buFont typeface="Wingdings" charset="2"/>
          <a:buChar char="§"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052049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37911</TotalTime>
  <Words>762</Words>
  <Application>Microsoft Office PowerPoint</Application>
  <PresentationFormat>Widescreen</PresentationFormat>
  <Paragraphs>99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.AppleSystemUIFont</vt:lpstr>
      <vt:lpstr>Arial</vt:lpstr>
      <vt:lpstr>Garamond</vt:lpstr>
      <vt:lpstr>Wingdings</vt:lpstr>
      <vt:lpstr>UCSF Classic</vt:lpstr>
      <vt:lpstr>UCSF Contemporary</vt:lpstr>
      <vt:lpstr>PAMDash Training</vt:lpstr>
      <vt:lpstr>A Brief History of PAMDash</vt:lpstr>
      <vt:lpstr>Five Key Enhancements to PAMDash</vt:lpstr>
      <vt:lpstr>      Demo : pamdash.ucsf.edu </vt:lpstr>
      <vt:lpstr>Use Case Scenarios</vt:lpstr>
      <vt:lpstr>Use Case Scenarios</vt:lpstr>
      <vt:lpstr>Use Case Scenarios</vt:lpstr>
      <vt:lpstr>General Information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Diane Tran</cp:lastModifiedBy>
  <cp:revision>849</cp:revision>
  <cp:lastPrinted>2020-01-10T19:57:47Z</cp:lastPrinted>
  <dcterms:created xsi:type="dcterms:W3CDTF">2017-04-18T17:07:44Z</dcterms:created>
  <dcterms:modified xsi:type="dcterms:W3CDTF">2023-10-23T21:13:53Z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